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2" r:id="rId6"/>
    <p:sldId id="261" r:id="rId7"/>
    <p:sldId id="265" r:id="rId8"/>
    <p:sldId id="266" r:id="rId9"/>
    <p:sldId id="267"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7" d="100"/>
          <a:sy n="87" d="100"/>
        </p:scale>
        <p:origin x="60"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jpg>
</file>

<file path=ppt/media/image3.png>
</file>

<file path=ppt/media/image4.jpeg>
</file>

<file path=ppt/media/image5.jpeg>
</file>

<file path=ppt/media/image6.jpe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3/12/2021</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6.jpe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1944709"/>
            <a:ext cx="8915399" cy="1209933"/>
          </a:xfrm>
        </p:spPr>
        <p:txBody>
          <a:bodyPr>
            <a:normAutofit/>
          </a:bodyPr>
          <a:lstStyle/>
          <a:p>
            <a:pPr algn="ctr"/>
            <a:r>
              <a:rPr lang="pt-PT" dirty="0">
                <a:solidFill>
                  <a:srgbClr val="FF0000"/>
                </a:solidFill>
                <a:latin typeface="Arial" panose="020B0604020202020204" pitchFamily="34" charset="0"/>
                <a:cs typeface="Arial" panose="020B0604020202020204" pitchFamily="34" charset="0"/>
              </a:rPr>
              <a:t>T</a:t>
            </a:r>
            <a:r>
              <a:rPr lang="pt-PT" dirty="0" smtClean="0">
                <a:solidFill>
                  <a:srgbClr val="FF0000"/>
                </a:solidFill>
                <a:latin typeface="Arial" panose="020B0604020202020204" pitchFamily="34" charset="0"/>
                <a:cs typeface="Arial" panose="020B0604020202020204" pitchFamily="34" charset="0"/>
              </a:rPr>
              <a:t>ipos </a:t>
            </a:r>
            <a:r>
              <a:rPr lang="pt-PT" dirty="0">
                <a:solidFill>
                  <a:srgbClr val="FF0000"/>
                </a:solidFill>
                <a:latin typeface="Arial" panose="020B0604020202020204" pitchFamily="34" charset="0"/>
                <a:cs typeface="Arial" panose="020B0604020202020204" pitchFamily="34" charset="0"/>
              </a:rPr>
              <a:t>de </a:t>
            </a:r>
            <a:r>
              <a:rPr lang="pt-PT" dirty="0" smtClean="0">
                <a:solidFill>
                  <a:srgbClr val="FF0000"/>
                </a:solidFill>
                <a:latin typeface="Arial" panose="020B0604020202020204" pitchFamily="34" charset="0"/>
                <a:cs typeface="Arial" panose="020B0604020202020204" pitchFamily="34" charset="0"/>
              </a:rPr>
              <a:t>transmissão</a:t>
            </a:r>
            <a:endParaRPr lang="pt-PT" dirty="0">
              <a:solidFill>
                <a:srgbClr val="FF0000"/>
              </a:solidFill>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1211173" y="5048518"/>
            <a:ext cx="9581324" cy="1616299"/>
          </a:xfrm>
        </p:spPr>
        <p:txBody>
          <a:bodyPr>
            <a:normAutofit/>
          </a:bodyPr>
          <a:lstStyle/>
          <a:p>
            <a:r>
              <a:rPr lang="pt-PT" dirty="0">
                <a:solidFill>
                  <a:schemeClr val="tx1"/>
                </a:solidFill>
                <a:latin typeface="Arial" panose="020B0604020202020204" pitchFamily="34" charset="0"/>
                <a:cs typeface="Arial" panose="020B0604020202020204" pitchFamily="34" charset="0"/>
              </a:rPr>
              <a:t>Curso: Curso: Profissional de Técnico de Gestão e Programação de Sistemas Informáticos </a:t>
            </a:r>
            <a:endParaRPr lang="pt-PT" dirty="0" smtClean="0">
              <a:solidFill>
                <a:schemeClr val="tx1"/>
              </a:solidFill>
              <a:latin typeface="Arial" panose="020B0604020202020204" pitchFamily="34" charset="0"/>
              <a:cs typeface="Arial" panose="020B0604020202020204" pitchFamily="34" charset="0"/>
            </a:endParaRPr>
          </a:p>
          <a:p>
            <a:r>
              <a:rPr lang="pt-PT" dirty="0">
                <a:solidFill>
                  <a:schemeClr val="tx1"/>
                </a:solidFill>
                <a:latin typeface="Arial" panose="020B0604020202020204" pitchFamily="34" charset="0"/>
                <a:cs typeface="Arial" panose="020B0604020202020204" pitchFamily="34" charset="0"/>
              </a:rPr>
              <a:t>Prof: Mariana Araújo</a:t>
            </a:r>
            <a:endParaRPr lang="pt-PT" dirty="0" smtClean="0">
              <a:solidFill>
                <a:schemeClr val="tx1"/>
              </a:solidFill>
              <a:latin typeface="Arial" panose="020B0604020202020204" pitchFamily="34" charset="0"/>
              <a:cs typeface="Arial" panose="020B0604020202020204" pitchFamily="34" charset="0"/>
            </a:endParaRPr>
          </a:p>
          <a:p>
            <a:r>
              <a:rPr lang="pt-PT" dirty="0">
                <a:solidFill>
                  <a:schemeClr val="tx1"/>
                </a:solidFill>
                <a:latin typeface="Arial" panose="020B0604020202020204" pitchFamily="34" charset="0"/>
                <a:cs typeface="Arial" panose="020B0604020202020204" pitchFamily="34" charset="0"/>
              </a:rPr>
              <a:t>Modulo: Módulo 6 - Programação de Sistemas de Comunicação</a:t>
            </a:r>
            <a:endParaRPr lang="pt-PT" dirty="0" smtClean="0">
              <a:solidFill>
                <a:schemeClr val="tx1"/>
              </a:solidFill>
              <a:latin typeface="Arial" panose="020B0604020202020204" pitchFamily="34" charset="0"/>
              <a:cs typeface="Arial" panose="020B0604020202020204" pitchFamily="34" charset="0"/>
            </a:endParaRPr>
          </a:p>
          <a:p>
            <a:r>
              <a:rPr lang="pt-PT" dirty="0" smtClean="0">
                <a:solidFill>
                  <a:schemeClr val="tx1"/>
                </a:solidFill>
                <a:latin typeface="Arial" panose="020B0604020202020204" pitchFamily="34" charset="0"/>
                <a:cs typeface="Arial" panose="020B0604020202020204" pitchFamily="34" charset="0"/>
              </a:rPr>
              <a:t>Aluno: Rui Jorge </a:t>
            </a:r>
            <a:endParaRPr lang="pt-PT" dirty="0">
              <a:solidFill>
                <a:schemeClr val="tx1"/>
              </a:solidFill>
              <a:latin typeface="Arial" panose="020B0604020202020204" pitchFamily="34" charset="0"/>
              <a:cs typeface="Arial" panose="020B0604020202020204" pitchFamily="34" charset="0"/>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385084" cy="1683496"/>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1522" y="6307513"/>
            <a:ext cx="1621971" cy="550487"/>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2391" y="6307514"/>
            <a:ext cx="3419131" cy="550486"/>
          </a:xfrm>
          <a:prstGeom prst="rect">
            <a:avLst/>
          </a:prstGeom>
        </p:spPr>
      </p:pic>
    </p:spTree>
    <p:extLst>
      <p:ext uri="{BB962C8B-B14F-4D97-AF65-F5344CB8AC3E}">
        <p14:creationId xmlns:p14="http://schemas.microsoft.com/office/powerpoint/2010/main" val="14735386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pt-PT" dirty="0" smtClean="0">
                <a:solidFill>
                  <a:srgbClr val="FF0000"/>
                </a:solidFill>
                <a:latin typeface="Arial" panose="020B0604020202020204" pitchFamily="34" charset="0"/>
                <a:cs typeface="Arial" panose="020B0604020202020204" pitchFamily="34" charset="0"/>
              </a:rPr>
              <a:t>Topicos do Trabalho</a:t>
            </a:r>
            <a:endParaRPr lang="pt-PT" dirty="0">
              <a:solidFill>
                <a:srgbClr val="FF000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1644094" y="1425261"/>
            <a:ext cx="10217347" cy="4872507"/>
          </a:xfrm>
        </p:spPr>
        <p:txBody>
          <a:bodyPr>
            <a:normAutofit/>
          </a:bodyPr>
          <a:lstStyle/>
          <a:p>
            <a:pPr algn="just"/>
            <a:r>
              <a:rPr lang="pt-PT" sz="2000" b="1" dirty="0" smtClean="0">
                <a:latin typeface="Arial" panose="020B0604020202020204" pitchFamily="34" charset="0"/>
                <a:cs typeface="Arial" panose="020B0604020202020204" pitchFamily="34" charset="0"/>
              </a:rPr>
              <a:t>Unicast</a:t>
            </a:r>
          </a:p>
          <a:p>
            <a:pPr marL="0" indent="0" algn="just">
              <a:buNone/>
            </a:pPr>
            <a:r>
              <a:rPr lang="pt-PT" sz="2000" dirty="0" smtClean="0">
                <a:latin typeface="Arial" panose="020B0604020202020204" pitchFamily="34" charset="0"/>
                <a:cs typeface="Arial" panose="020B0604020202020204" pitchFamily="34" charset="0"/>
              </a:rPr>
              <a:t>utilização e principal </a:t>
            </a:r>
            <a:r>
              <a:rPr lang="pt-PT" sz="2000" dirty="0">
                <a:latin typeface="Arial" panose="020B0604020202020204" pitchFamily="34" charset="0"/>
                <a:cs typeface="Arial" panose="020B0604020202020204" pitchFamily="34" charset="0"/>
              </a:rPr>
              <a:t>aplicação prática</a:t>
            </a:r>
            <a:r>
              <a:rPr lang="pt-PT" sz="2000" dirty="0" smtClean="0">
                <a:latin typeface="Arial" panose="020B0604020202020204" pitchFamily="34" charset="0"/>
                <a:cs typeface="Arial" panose="020B0604020202020204" pitchFamily="34" charset="0"/>
              </a:rPr>
              <a:t>;</a:t>
            </a:r>
          </a:p>
          <a:p>
            <a:pPr marL="0" indent="0" algn="just">
              <a:buNone/>
            </a:pPr>
            <a:r>
              <a:rPr lang="pt-PT" sz="2000" dirty="0">
                <a:latin typeface="Arial" panose="020B0604020202020204" pitchFamily="34" charset="0"/>
                <a:cs typeface="Arial" panose="020B0604020202020204" pitchFamily="34" charset="0"/>
              </a:rPr>
              <a:t>vantagens e desvantagens</a:t>
            </a:r>
            <a:r>
              <a:rPr lang="pt-PT" sz="2000" dirty="0" smtClean="0">
                <a:latin typeface="Arial" panose="020B0604020202020204" pitchFamily="34" charset="0"/>
                <a:cs typeface="Arial" panose="020B0604020202020204" pitchFamily="34" charset="0"/>
              </a:rPr>
              <a:t>;</a:t>
            </a:r>
          </a:p>
          <a:p>
            <a:pPr algn="just"/>
            <a:r>
              <a:rPr lang="pt-PT" sz="2000" b="1" dirty="0" smtClean="0">
                <a:latin typeface="Arial" panose="020B0604020202020204" pitchFamily="34" charset="0"/>
                <a:cs typeface="Arial" panose="020B0604020202020204" pitchFamily="34" charset="0"/>
              </a:rPr>
              <a:t>Multicast</a:t>
            </a:r>
          </a:p>
          <a:p>
            <a:pPr marL="0" indent="0" algn="just">
              <a:buNone/>
            </a:pPr>
            <a:r>
              <a:rPr lang="pt-PT" sz="2000" dirty="0" smtClean="0">
                <a:latin typeface="Arial" panose="020B0604020202020204" pitchFamily="34" charset="0"/>
                <a:cs typeface="Arial" panose="020B0604020202020204" pitchFamily="34" charset="0"/>
              </a:rPr>
              <a:t>Utilização </a:t>
            </a:r>
            <a:r>
              <a:rPr lang="pt-PT" sz="2000" dirty="0">
                <a:latin typeface="Arial" panose="020B0604020202020204" pitchFamily="34" charset="0"/>
                <a:cs typeface="Arial" panose="020B0604020202020204" pitchFamily="34" charset="0"/>
              </a:rPr>
              <a:t>e principal aplicação prática;</a:t>
            </a:r>
          </a:p>
          <a:p>
            <a:pPr marL="0" indent="0" algn="just">
              <a:buNone/>
            </a:pPr>
            <a:r>
              <a:rPr lang="pt-PT" sz="2000" dirty="0" smtClean="0">
                <a:latin typeface="Arial" panose="020B0604020202020204" pitchFamily="34" charset="0"/>
                <a:cs typeface="Arial" panose="020B0604020202020204" pitchFamily="34" charset="0"/>
              </a:rPr>
              <a:t>vantagens </a:t>
            </a:r>
            <a:r>
              <a:rPr lang="pt-PT" sz="2000" dirty="0">
                <a:latin typeface="Arial" panose="020B0604020202020204" pitchFamily="34" charset="0"/>
                <a:cs typeface="Arial" panose="020B0604020202020204" pitchFamily="34" charset="0"/>
              </a:rPr>
              <a:t>e desvantagens;</a:t>
            </a:r>
          </a:p>
          <a:p>
            <a:pPr algn="just"/>
            <a:r>
              <a:rPr lang="pt-PT" sz="2000" b="1" dirty="0" smtClean="0">
                <a:latin typeface="Arial" panose="020B0604020202020204" pitchFamily="34" charset="0"/>
                <a:cs typeface="Arial" panose="020B0604020202020204" pitchFamily="34" charset="0"/>
              </a:rPr>
              <a:t>Broadcast</a:t>
            </a:r>
          </a:p>
          <a:p>
            <a:pPr marL="0" indent="0" algn="just">
              <a:buNone/>
            </a:pPr>
            <a:r>
              <a:rPr lang="pt-PT" sz="2000" dirty="0" smtClean="0">
                <a:latin typeface="Arial" panose="020B0604020202020204" pitchFamily="34" charset="0"/>
                <a:cs typeface="Arial" panose="020B0604020202020204" pitchFamily="34" charset="0"/>
              </a:rPr>
              <a:t>Utilização </a:t>
            </a:r>
            <a:r>
              <a:rPr lang="pt-PT" sz="2000" dirty="0">
                <a:latin typeface="Arial" panose="020B0604020202020204" pitchFamily="34" charset="0"/>
                <a:cs typeface="Arial" panose="020B0604020202020204" pitchFamily="34" charset="0"/>
              </a:rPr>
              <a:t>e principal aplicação prática;</a:t>
            </a:r>
          </a:p>
          <a:p>
            <a:pPr marL="0" indent="0" algn="just">
              <a:buNone/>
            </a:pPr>
            <a:r>
              <a:rPr lang="pt-PT" sz="2000" dirty="0" smtClean="0">
                <a:latin typeface="Arial" panose="020B0604020202020204" pitchFamily="34" charset="0"/>
                <a:cs typeface="Arial" panose="020B0604020202020204" pitchFamily="34" charset="0"/>
              </a:rPr>
              <a:t>vantagens </a:t>
            </a:r>
            <a:r>
              <a:rPr lang="pt-PT" sz="2000" dirty="0">
                <a:latin typeface="Arial" panose="020B0604020202020204" pitchFamily="34" charset="0"/>
                <a:cs typeface="Arial" panose="020B0604020202020204" pitchFamily="34" charset="0"/>
              </a:rPr>
              <a:t>e desvantagens</a:t>
            </a:r>
            <a:r>
              <a:rPr lang="pt-PT" sz="2000" dirty="0" smtClean="0">
                <a:latin typeface="Arial" panose="020B0604020202020204" pitchFamily="34" charset="0"/>
                <a:cs typeface="Arial" panose="020B0604020202020204" pitchFamily="34" charset="0"/>
              </a:rPr>
              <a:t>;</a:t>
            </a:r>
            <a:endParaRPr lang="pt-PT" sz="2000" dirty="0">
              <a:latin typeface="Arial" panose="020B0604020202020204" pitchFamily="34" charset="0"/>
              <a:cs typeface="Arial" panose="020B0604020202020204" pitchFamily="34" charset="0"/>
            </a:endParaRPr>
          </a:p>
          <a:p>
            <a:pPr marL="0" indent="0" algn="just">
              <a:buNone/>
            </a:pPr>
            <a:endParaRPr lang="pt-PT"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033"/>
            <a:ext cx="1385084" cy="1683496"/>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1522" y="6307513"/>
            <a:ext cx="1621971" cy="550487"/>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2391" y="6307514"/>
            <a:ext cx="3419131" cy="550486"/>
          </a:xfrm>
          <a:prstGeom prst="rect">
            <a:avLst/>
          </a:prstGeom>
        </p:spPr>
      </p:pic>
    </p:spTree>
    <p:extLst>
      <p:ext uri="{BB962C8B-B14F-4D97-AF65-F5344CB8AC3E}">
        <p14:creationId xmlns:p14="http://schemas.microsoft.com/office/powerpoint/2010/main" val="14084803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pt-PT" dirty="0">
                <a:solidFill>
                  <a:srgbClr val="FF0000"/>
                </a:solidFill>
                <a:latin typeface="Arial" panose="020B0604020202020204" pitchFamily="34" charset="0"/>
                <a:cs typeface="Arial" panose="020B0604020202020204" pitchFamily="34" charset="0"/>
              </a:rPr>
              <a:t>Unicast</a:t>
            </a:r>
            <a:r>
              <a:rPr lang="pt-PT" dirty="0">
                <a:latin typeface="Arial" panose="020B0604020202020204" pitchFamily="34" charset="0"/>
                <a:cs typeface="Arial" panose="020B0604020202020204" pitchFamily="34" charset="0"/>
              </a:rPr>
              <a:t/>
            </a:r>
            <a:br>
              <a:rPr lang="pt-PT" dirty="0">
                <a:latin typeface="Arial" panose="020B0604020202020204" pitchFamily="34" charset="0"/>
                <a:cs typeface="Arial" panose="020B0604020202020204" pitchFamily="34" charset="0"/>
              </a:rPr>
            </a:br>
            <a:endParaRPr lang="pt-PT" dirty="0"/>
          </a:p>
        </p:txBody>
      </p:sp>
      <p:sp>
        <p:nvSpPr>
          <p:cNvPr id="3" name="Content Placeholder 2"/>
          <p:cNvSpPr>
            <a:spLocks noGrp="1"/>
          </p:cNvSpPr>
          <p:nvPr>
            <p:ph idx="1"/>
          </p:nvPr>
        </p:nvSpPr>
        <p:spPr>
          <a:xfrm>
            <a:off x="1211172" y="1700010"/>
            <a:ext cx="10534360" cy="4466055"/>
          </a:xfrm>
        </p:spPr>
        <p:txBody>
          <a:bodyPr>
            <a:normAutofit/>
          </a:bodyPr>
          <a:lstStyle/>
          <a:p>
            <a:r>
              <a:rPr lang="pt-PT" sz="2000" b="1" dirty="0" smtClean="0">
                <a:latin typeface="Arial" panose="020B0604020202020204" pitchFamily="34" charset="0"/>
                <a:cs typeface="Arial" panose="020B0604020202020204" pitchFamily="34" charset="0"/>
              </a:rPr>
              <a:t>Utilização </a:t>
            </a:r>
            <a:r>
              <a:rPr lang="pt-PT" sz="2000" b="1" dirty="0">
                <a:latin typeface="Arial" panose="020B0604020202020204" pitchFamily="34" charset="0"/>
                <a:cs typeface="Arial" panose="020B0604020202020204" pitchFamily="34" charset="0"/>
              </a:rPr>
              <a:t>e principal aplicação prática</a:t>
            </a:r>
            <a:r>
              <a:rPr lang="pt-PT" sz="2000" b="1" dirty="0" smtClean="0">
                <a:latin typeface="Arial" panose="020B0604020202020204" pitchFamily="34" charset="0"/>
                <a:cs typeface="Arial" panose="020B0604020202020204" pitchFamily="34" charset="0"/>
              </a:rPr>
              <a:t>;</a:t>
            </a:r>
          </a:p>
          <a:p>
            <a:pPr marL="0" indent="0" algn="just">
              <a:buNone/>
            </a:pPr>
            <a:r>
              <a:rPr lang="pt-PT" sz="2000" dirty="0">
                <a:latin typeface="Arial" panose="020B0604020202020204" pitchFamily="34" charset="0"/>
                <a:cs typeface="Arial" panose="020B0604020202020204" pitchFamily="34" charset="0"/>
              </a:rPr>
              <a:t>As comunicações unicast são usadas para a comunicação máquina-a-máquina. Os endereços unicast identificam de forma unívoca a interface de uma máquina. Um pacote enviado para um endereço unicast é apenas recebido pela interface que tem associado tal endereço. </a:t>
            </a:r>
          </a:p>
          <a:p>
            <a:pPr marL="0" indent="0" algn="just">
              <a:buNone/>
            </a:pPr>
            <a:r>
              <a:rPr lang="pt-PT" sz="2000" dirty="0" smtClean="0">
                <a:latin typeface="Arial" panose="020B0604020202020204" pitchFamily="34" charset="0"/>
                <a:cs typeface="Arial" panose="020B0604020202020204" pitchFamily="34" charset="0"/>
              </a:rPr>
              <a:t>Tal </a:t>
            </a:r>
            <a:r>
              <a:rPr lang="pt-PT" sz="2000" dirty="0">
                <a:latin typeface="Arial" panose="020B0604020202020204" pitchFamily="34" charset="0"/>
                <a:cs typeface="Arial" panose="020B0604020202020204" pitchFamily="34" charset="0"/>
              </a:rPr>
              <a:t>como mostra a figura seguinte, a máquina com o IP 172.16.4.1 apenas envia um pacote para a máquina 172.16.4.253, que neste exemplo até é uma impressora</a:t>
            </a:r>
            <a:r>
              <a:rPr lang="pt-PT" sz="2000" dirty="0"/>
              <a:t>.</a:t>
            </a:r>
            <a:endParaRPr lang="pt-PT" sz="2000" dirty="0">
              <a:latin typeface="Arial" panose="020B0604020202020204" pitchFamily="34" charset="0"/>
              <a:cs typeface="Arial" panose="020B0604020202020204" pitchFamily="34" charset="0"/>
            </a:endParaRPr>
          </a:p>
        </p:txBody>
      </p:sp>
      <p:pic>
        <p:nvPicPr>
          <p:cNvPr id="1026" name="Picture 2" descr="https://pplware.sapo.pt/wp-content/uploads/2018/03/unicas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622" y="4214704"/>
            <a:ext cx="3504654" cy="264329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385084" cy="1683496"/>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2163" y="6307512"/>
            <a:ext cx="1621971" cy="550487"/>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43032" y="6307513"/>
            <a:ext cx="3419131" cy="550486"/>
          </a:xfrm>
          <a:prstGeom prst="rect">
            <a:avLst/>
          </a:prstGeom>
        </p:spPr>
      </p:pic>
    </p:spTree>
    <p:extLst>
      <p:ext uri="{BB962C8B-B14F-4D97-AF65-F5344CB8AC3E}">
        <p14:creationId xmlns:p14="http://schemas.microsoft.com/office/powerpoint/2010/main" val="32898765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pt-PT" dirty="0">
                <a:solidFill>
                  <a:srgbClr val="FF0000"/>
                </a:solidFill>
                <a:latin typeface="Arial" panose="020B0604020202020204" pitchFamily="34" charset="0"/>
                <a:cs typeface="Arial" panose="020B0604020202020204" pitchFamily="34" charset="0"/>
              </a:rPr>
              <a:t>Unicast</a:t>
            </a:r>
            <a:r>
              <a:rPr lang="pt-PT" dirty="0">
                <a:latin typeface="Arial" panose="020B0604020202020204" pitchFamily="34" charset="0"/>
                <a:cs typeface="Arial" panose="020B0604020202020204" pitchFamily="34" charset="0"/>
              </a:rPr>
              <a:t/>
            </a:r>
            <a:br>
              <a:rPr lang="pt-PT" dirty="0">
                <a:latin typeface="Arial" panose="020B0604020202020204" pitchFamily="34" charset="0"/>
                <a:cs typeface="Arial" panose="020B0604020202020204" pitchFamily="34" charset="0"/>
              </a:rPr>
            </a:br>
            <a:endParaRPr lang="pt-PT" dirty="0"/>
          </a:p>
        </p:txBody>
      </p:sp>
      <p:sp>
        <p:nvSpPr>
          <p:cNvPr id="3" name="Content Placeholder 2"/>
          <p:cNvSpPr>
            <a:spLocks noGrp="1"/>
          </p:cNvSpPr>
          <p:nvPr>
            <p:ph idx="1"/>
          </p:nvPr>
        </p:nvSpPr>
        <p:spPr>
          <a:xfrm>
            <a:off x="1211172" y="1700010"/>
            <a:ext cx="10534360" cy="4466055"/>
          </a:xfrm>
        </p:spPr>
        <p:txBody>
          <a:bodyPr>
            <a:normAutofit/>
          </a:bodyPr>
          <a:lstStyle/>
          <a:p>
            <a:r>
              <a:rPr lang="pt-PT" sz="2000" b="1" dirty="0" smtClean="0">
                <a:latin typeface="Arial" panose="020B0604020202020204" pitchFamily="34" charset="0"/>
                <a:cs typeface="Arial" panose="020B0604020202020204" pitchFamily="34" charset="0"/>
              </a:rPr>
              <a:t>Vantagens </a:t>
            </a:r>
            <a:r>
              <a:rPr lang="pt-PT" sz="2000" b="1" dirty="0">
                <a:latin typeface="Arial" panose="020B0604020202020204" pitchFamily="34" charset="0"/>
                <a:cs typeface="Arial" panose="020B0604020202020204" pitchFamily="34" charset="0"/>
              </a:rPr>
              <a:t>e desvantagens;</a:t>
            </a:r>
          </a:p>
          <a:p>
            <a:pPr marL="0" indent="0">
              <a:buNone/>
            </a:pPr>
            <a:r>
              <a:rPr lang="pt-PT" sz="2000" dirty="0" smtClean="0">
                <a:latin typeface="Arial" panose="020B0604020202020204" pitchFamily="34" charset="0"/>
                <a:cs typeface="Arial" panose="020B0604020202020204" pitchFamily="34" charset="0"/>
              </a:rPr>
              <a:t>Unicast  demora pouco para enviar por ser usado nas </a:t>
            </a:r>
            <a:r>
              <a:rPr lang="pt-PT" sz="2000" dirty="0">
                <a:latin typeface="Arial" panose="020B0604020202020204" pitchFamily="34" charset="0"/>
                <a:cs typeface="Arial" panose="020B0604020202020204" pitchFamily="34" charset="0"/>
              </a:rPr>
              <a:t>comunicação máquina-a-máquina</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385084" cy="1683496"/>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1522" y="6307513"/>
            <a:ext cx="1621971" cy="550487"/>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2391" y="6307514"/>
            <a:ext cx="3419131" cy="550486"/>
          </a:xfrm>
          <a:prstGeom prst="rect">
            <a:avLst/>
          </a:prstGeom>
        </p:spPr>
      </p:pic>
    </p:spTree>
    <p:extLst>
      <p:ext uri="{BB962C8B-B14F-4D97-AF65-F5344CB8AC3E}">
        <p14:creationId xmlns:p14="http://schemas.microsoft.com/office/powerpoint/2010/main" val="6535483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pt-PT" dirty="0">
                <a:solidFill>
                  <a:srgbClr val="FF0000"/>
                </a:solidFill>
                <a:latin typeface="Arial" panose="020B0604020202020204" pitchFamily="34" charset="0"/>
                <a:cs typeface="Arial" panose="020B0604020202020204" pitchFamily="34" charset="0"/>
              </a:rPr>
              <a:t>Multicast</a:t>
            </a:r>
            <a:r>
              <a:rPr lang="pt-PT" dirty="0">
                <a:latin typeface="Arial" panose="020B0604020202020204" pitchFamily="34" charset="0"/>
                <a:cs typeface="Arial" panose="020B0604020202020204" pitchFamily="34" charset="0"/>
              </a:rPr>
              <a:t/>
            </a:r>
            <a:br>
              <a:rPr lang="pt-PT" dirty="0">
                <a:latin typeface="Arial" panose="020B0604020202020204" pitchFamily="34" charset="0"/>
                <a:cs typeface="Arial" panose="020B0604020202020204" pitchFamily="34" charset="0"/>
              </a:rPr>
            </a:br>
            <a:endParaRPr lang="pt-PT" dirty="0"/>
          </a:p>
        </p:txBody>
      </p:sp>
      <p:sp>
        <p:nvSpPr>
          <p:cNvPr id="3" name="Content Placeholder 2"/>
          <p:cNvSpPr>
            <a:spLocks noGrp="1"/>
          </p:cNvSpPr>
          <p:nvPr>
            <p:ph idx="1"/>
          </p:nvPr>
        </p:nvSpPr>
        <p:spPr>
          <a:xfrm>
            <a:off x="1211172" y="1700010"/>
            <a:ext cx="10534360" cy="4466055"/>
          </a:xfrm>
        </p:spPr>
        <p:txBody>
          <a:bodyPr>
            <a:normAutofit/>
          </a:bodyPr>
          <a:lstStyle/>
          <a:p>
            <a:pPr algn="just"/>
            <a:r>
              <a:rPr lang="pt-PT" sz="2000" b="1" dirty="0" smtClean="0">
                <a:latin typeface="Arial" panose="020B0604020202020204" pitchFamily="34" charset="0"/>
                <a:cs typeface="Arial" panose="020B0604020202020204" pitchFamily="34" charset="0"/>
              </a:rPr>
              <a:t>Utilizacão e Principal </a:t>
            </a:r>
            <a:r>
              <a:rPr lang="pt-PT" sz="2000" b="1" dirty="0">
                <a:latin typeface="Arial" panose="020B0604020202020204" pitchFamily="34" charset="0"/>
                <a:cs typeface="Arial" panose="020B0604020202020204" pitchFamily="34" charset="0"/>
              </a:rPr>
              <a:t>aplicação prática;</a:t>
            </a:r>
          </a:p>
          <a:p>
            <a:pPr marL="0" indent="0" algn="just" fontAlgn="base">
              <a:buNone/>
            </a:pPr>
            <a:r>
              <a:rPr lang="pt-PT" sz="2000" dirty="0">
                <a:latin typeface="Arial" panose="020B0604020202020204" pitchFamily="34" charset="0"/>
                <a:cs typeface="Arial" panose="020B0604020202020204" pitchFamily="34" charset="0"/>
              </a:rPr>
              <a:t>Um endereço Multicast identifica um grupo de interfaces, podendo cada interface pertencer a outros grupos. Os pacotes enviados para esses endereços são entregues a todas as interfaces que fazem parte do “grupo”. Como podemos ver pelo exemplo da imagem seguinte, um pacote enviado pela máquina com o endereço IP: 172.16.4.1 é apenas recebido pelas máquinas com o IP 172.16.4.3 e </a:t>
            </a:r>
            <a:r>
              <a:rPr lang="pt-PT" sz="2000" dirty="0" smtClean="0">
                <a:latin typeface="Arial" panose="020B0604020202020204" pitchFamily="34" charset="0"/>
                <a:cs typeface="Arial" panose="020B0604020202020204" pitchFamily="34" charset="0"/>
              </a:rPr>
              <a:t>172.16.4.4. No </a:t>
            </a:r>
            <a:r>
              <a:rPr lang="pt-PT" sz="2000" dirty="0">
                <a:latin typeface="Arial" panose="020B0604020202020204" pitchFamily="34" charset="0"/>
                <a:cs typeface="Arial" panose="020B0604020202020204" pitchFamily="34" charset="0"/>
              </a:rPr>
              <a:t>IPv4, gama de endereços de 224.0.0.0 até 239.255.255.255 está reservada para comunicações multicast.</a:t>
            </a:r>
          </a:p>
          <a:p>
            <a:pPr marL="0" indent="0">
              <a:buNone/>
            </a:pPr>
            <a:endParaRPr lang="pt-PT" sz="2000" dirty="0">
              <a:latin typeface="Arial" panose="020B0604020202020204" pitchFamily="34" charset="0"/>
              <a:cs typeface="Arial" panose="020B0604020202020204" pitchFamily="34" charset="0"/>
            </a:endParaRPr>
          </a:p>
        </p:txBody>
      </p:sp>
      <p:pic>
        <p:nvPicPr>
          <p:cNvPr id="2050" name="Picture 2" descr="https://pplware.sapo.pt/wp-content/uploads/2018/03/multicast-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218230"/>
            <a:ext cx="3443031" cy="261596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287"/>
            <a:ext cx="1385084" cy="1683496"/>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2162" y="6307513"/>
            <a:ext cx="1621971" cy="550487"/>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43031" y="6307514"/>
            <a:ext cx="3419131" cy="550486"/>
          </a:xfrm>
          <a:prstGeom prst="rect">
            <a:avLst/>
          </a:prstGeom>
        </p:spPr>
      </p:pic>
    </p:spTree>
    <p:extLst>
      <p:ext uri="{BB962C8B-B14F-4D97-AF65-F5344CB8AC3E}">
        <p14:creationId xmlns:p14="http://schemas.microsoft.com/office/powerpoint/2010/main" val="38676823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pt-PT" dirty="0">
                <a:solidFill>
                  <a:srgbClr val="FF0000"/>
                </a:solidFill>
                <a:latin typeface="Arial" panose="020B0604020202020204" pitchFamily="34" charset="0"/>
                <a:cs typeface="Arial" panose="020B0604020202020204" pitchFamily="34" charset="0"/>
              </a:rPr>
              <a:t>Multicast</a:t>
            </a:r>
            <a:endParaRPr lang="pt-PT" dirty="0"/>
          </a:p>
        </p:txBody>
      </p:sp>
      <p:sp>
        <p:nvSpPr>
          <p:cNvPr id="3" name="Content Placeholder 2"/>
          <p:cNvSpPr>
            <a:spLocks noGrp="1"/>
          </p:cNvSpPr>
          <p:nvPr>
            <p:ph idx="1"/>
          </p:nvPr>
        </p:nvSpPr>
        <p:spPr>
          <a:xfrm>
            <a:off x="1211172" y="1700010"/>
            <a:ext cx="10534360" cy="4466055"/>
          </a:xfrm>
        </p:spPr>
        <p:txBody>
          <a:bodyPr>
            <a:normAutofit lnSpcReduction="10000"/>
          </a:bodyPr>
          <a:lstStyle/>
          <a:p>
            <a:pPr algn="just"/>
            <a:r>
              <a:rPr lang="pt-PT" sz="2000" b="1" dirty="0" smtClean="0">
                <a:latin typeface="Arial" panose="020B0604020202020204" pitchFamily="34" charset="0"/>
                <a:cs typeface="Arial" panose="020B0604020202020204" pitchFamily="34" charset="0"/>
              </a:rPr>
              <a:t>Vantagens </a:t>
            </a:r>
            <a:r>
              <a:rPr lang="pt-PT" sz="2000" b="1" dirty="0">
                <a:latin typeface="Arial" panose="020B0604020202020204" pitchFamily="34" charset="0"/>
                <a:cs typeface="Arial" panose="020B0604020202020204" pitchFamily="34" charset="0"/>
              </a:rPr>
              <a:t>e </a:t>
            </a:r>
            <a:r>
              <a:rPr lang="pt-PT" sz="2000" b="1" dirty="0" smtClean="0">
                <a:latin typeface="Arial" panose="020B0604020202020204" pitchFamily="34" charset="0"/>
                <a:cs typeface="Arial" panose="020B0604020202020204" pitchFamily="34" charset="0"/>
              </a:rPr>
              <a:t>desvantagens;</a:t>
            </a:r>
          </a:p>
          <a:p>
            <a:pPr marL="0" indent="0" algn="just">
              <a:buNone/>
            </a:pPr>
            <a:r>
              <a:rPr lang="pt-PT" sz="2000" dirty="0" smtClean="0">
                <a:latin typeface="Arial" panose="020B0604020202020204" pitchFamily="34" charset="0"/>
                <a:cs typeface="Arial" panose="020B0604020202020204" pitchFamily="34" charset="0"/>
              </a:rPr>
              <a:t>Em </a:t>
            </a:r>
            <a:r>
              <a:rPr lang="pt-PT" sz="2000" dirty="0">
                <a:latin typeface="Arial" panose="020B0604020202020204" pitchFamily="34" charset="0"/>
                <a:cs typeface="Arial" panose="020B0604020202020204" pitchFamily="34" charset="0"/>
              </a:rPr>
              <a:t>aplicações com múltiplos destinatários, a transmissão via </a:t>
            </a:r>
            <a:r>
              <a:rPr lang="pt-PT" sz="2000" i="1" dirty="0">
                <a:latin typeface="Arial" panose="020B0604020202020204" pitchFamily="34" charset="0"/>
                <a:cs typeface="Arial" panose="020B0604020202020204" pitchFamily="34" charset="0"/>
              </a:rPr>
              <a:t>Multicast</a:t>
            </a:r>
            <a:r>
              <a:rPr lang="pt-PT" sz="2000" dirty="0">
                <a:latin typeface="Arial" panose="020B0604020202020204" pitchFamily="34" charset="0"/>
                <a:cs typeface="Arial" panose="020B0604020202020204" pitchFamily="34" charset="0"/>
              </a:rPr>
              <a:t> é vantajosa em relação ás alternativas de </a:t>
            </a:r>
            <a:r>
              <a:rPr lang="pt-PT" sz="2000" i="1" dirty="0">
                <a:latin typeface="Arial" panose="020B0604020202020204" pitchFamily="34" charset="0"/>
                <a:cs typeface="Arial" panose="020B0604020202020204" pitchFamily="34" charset="0"/>
              </a:rPr>
              <a:t>Unicast</a:t>
            </a:r>
            <a:r>
              <a:rPr lang="pt-PT" sz="2000" dirty="0">
                <a:latin typeface="Arial" panose="020B0604020202020204" pitchFamily="34" charset="0"/>
                <a:cs typeface="Arial" panose="020B0604020202020204" pitchFamily="34" charset="0"/>
              </a:rPr>
              <a:t> e </a:t>
            </a:r>
            <a:r>
              <a:rPr lang="pt-PT" sz="2000" i="1" dirty="0">
                <a:latin typeface="Arial" panose="020B0604020202020204" pitchFamily="34" charset="0"/>
                <a:cs typeface="Arial" panose="020B0604020202020204" pitchFamily="34" charset="0"/>
              </a:rPr>
              <a:t>Broadcast</a:t>
            </a:r>
            <a:r>
              <a:rPr lang="pt-PT" sz="2000" dirty="0">
                <a:latin typeface="Arial" panose="020B0604020202020204" pitchFamily="34" charset="0"/>
                <a:cs typeface="Arial" panose="020B0604020202020204" pitchFamily="34" charset="0"/>
              </a:rPr>
              <a:t> porque não há envio desnecessário de pacotes: os mesmos são encaminhados exactamente ao conjunto de destinatários </a:t>
            </a:r>
            <a:r>
              <a:rPr lang="pt-PT" sz="2000" dirty="0" smtClean="0">
                <a:latin typeface="Arial" panose="020B0604020202020204" pitchFamily="34" charset="0"/>
                <a:cs typeface="Arial" panose="020B0604020202020204" pitchFamily="34" charset="0"/>
              </a:rPr>
              <a:t>pretendidos.</a:t>
            </a:r>
          </a:p>
          <a:p>
            <a:pPr marL="0" indent="0" algn="just">
              <a:buNone/>
            </a:pPr>
            <a:r>
              <a:rPr lang="pt-PT" sz="2000" dirty="0" smtClean="0">
                <a:latin typeface="Arial" panose="020B0604020202020204" pitchFamily="34" charset="0"/>
                <a:cs typeface="Arial" panose="020B0604020202020204" pitchFamily="34" charset="0"/>
              </a:rPr>
              <a:t>Considerando </a:t>
            </a:r>
            <a:r>
              <a:rPr lang="pt-PT" sz="2000" dirty="0">
                <a:latin typeface="Arial" panose="020B0604020202020204" pitchFamily="34" charset="0"/>
                <a:cs typeface="Arial" panose="020B0604020202020204" pitchFamily="34" charset="0"/>
              </a:rPr>
              <a:t>o crescimento da </a:t>
            </a:r>
            <a:r>
              <a:rPr lang="pt-PT" sz="2000" i="1" dirty="0">
                <a:latin typeface="Arial" panose="020B0604020202020204" pitchFamily="34" charset="0"/>
                <a:cs typeface="Arial" panose="020B0604020202020204" pitchFamily="34" charset="0"/>
              </a:rPr>
              <a:t>Internet</a:t>
            </a:r>
            <a:r>
              <a:rPr lang="pt-PT" sz="2000" dirty="0">
                <a:latin typeface="Arial" panose="020B0604020202020204" pitchFamily="34" charset="0"/>
                <a:cs typeface="Arial" panose="020B0604020202020204" pitchFamily="34" charset="0"/>
              </a:rPr>
              <a:t>, existem hoje em dia aplicações que tem o potencial para atingir milhares de cibernautas simultaneamente. Por exemplo, milhares de pessoas assistirem em directo a um concerto ou a um jogo de futebol, transmitido com áudio e vídeo via </a:t>
            </a:r>
            <a:r>
              <a:rPr lang="pt-PT" sz="2000" i="1" dirty="0">
                <a:latin typeface="Arial" panose="020B0604020202020204" pitchFamily="34" charset="0"/>
                <a:cs typeface="Arial" panose="020B0604020202020204" pitchFamily="34" charset="0"/>
              </a:rPr>
              <a:t>Internet</a:t>
            </a:r>
            <a:r>
              <a:rPr lang="pt-PT" sz="2000" dirty="0">
                <a:latin typeface="Arial" panose="020B0604020202020204" pitchFamily="34" charset="0"/>
                <a:cs typeface="Arial" panose="020B0604020202020204" pitchFamily="34" charset="0"/>
              </a:rPr>
              <a:t>. </a:t>
            </a:r>
            <a:r>
              <a:rPr lang="pt-PT" sz="2000" i="1" dirty="0">
                <a:latin typeface="Arial" panose="020B0604020202020204" pitchFamily="34" charset="0"/>
                <a:cs typeface="Arial" panose="020B0604020202020204" pitchFamily="34" charset="0"/>
              </a:rPr>
              <a:t>Multicast</a:t>
            </a:r>
            <a:r>
              <a:rPr lang="pt-PT" sz="2000" dirty="0">
                <a:latin typeface="Arial" panose="020B0604020202020204" pitchFamily="34" charset="0"/>
                <a:cs typeface="Arial" panose="020B0604020202020204" pitchFamily="34" charset="0"/>
              </a:rPr>
              <a:t> permitem que aplicações </a:t>
            </a:r>
            <a:r>
              <a:rPr lang="pt-PT" sz="2000" i="1" dirty="0">
                <a:latin typeface="Arial" panose="020B0604020202020204" pitchFamily="34" charset="0"/>
                <a:cs typeface="Arial" panose="020B0604020202020204" pitchFamily="34" charset="0"/>
              </a:rPr>
              <a:t>escalem</a:t>
            </a:r>
            <a:r>
              <a:rPr lang="pt-PT" sz="2000" dirty="0">
                <a:latin typeface="Arial" panose="020B0604020202020204" pitchFamily="34" charset="0"/>
                <a:cs typeface="Arial" panose="020B0604020202020204" pitchFamily="34" charset="0"/>
              </a:rPr>
              <a:t>, ou seja, que sirvam a um grande número de usuários sem sobrecarregar a rede.</a:t>
            </a:r>
          </a:p>
          <a:p>
            <a:pPr marL="0" indent="0" algn="just">
              <a:buNone/>
            </a:pPr>
            <a:r>
              <a:rPr lang="pt-PT" sz="2000" dirty="0">
                <a:latin typeface="Arial" panose="020B0604020202020204" pitchFamily="34" charset="0"/>
                <a:cs typeface="Arial" panose="020B0604020202020204" pitchFamily="34" charset="0"/>
              </a:rPr>
              <a:t>O encaminhamento eficiente da pacotes aos múltiplos destinatários não garante entretanto a entrega confiável dos dados; mais precisamente, serviços importantes como o controle de erro, controle de fluxos e de congestionamento são tratados na camada superior, de transporte.</a:t>
            </a:r>
          </a:p>
          <a:p>
            <a:pPr marL="0" indent="0">
              <a:buNone/>
            </a:pPr>
            <a:endParaRPr lang="pt-PT" sz="2000" dirty="0">
              <a:latin typeface="Arial" panose="020B0604020202020204" pitchFamily="34" charset="0"/>
              <a:cs typeface="Arial" panose="020B0604020202020204" pitchFamily="34"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385084" cy="1683496"/>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88865" y="6307513"/>
            <a:ext cx="1621971" cy="550487"/>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9734" y="6307514"/>
            <a:ext cx="3419131" cy="550486"/>
          </a:xfrm>
          <a:prstGeom prst="rect">
            <a:avLst/>
          </a:prstGeom>
        </p:spPr>
      </p:pic>
    </p:spTree>
    <p:extLst>
      <p:ext uri="{BB962C8B-B14F-4D97-AF65-F5344CB8AC3E}">
        <p14:creationId xmlns:p14="http://schemas.microsoft.com/office/powerpoint/2010/main" val="41140451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pt-PT" dirty="0">
                <a:solidFill>
                  <a:srgbClr val="FF0000"/>
                </a:solidFill>
                <a:latin typeface="Arial" panose="020B0604020202020204" pitchFamily="34" charset="0"/>
                <a:cs typeface="Arial" panose="020B0604020202020204" pitchFamily="34" charset="0"/>
              </a:rPr>
              <a:t>Broadcast</a:t>
            </a:r>
            <a:endParaRPr lang="pt-PT" dirty="0"/>
          </a:p>
        </p:txBody>
      </p:sp>
      <p:sp>
        <p:nvSpPr>
          <p:cNvPr id="3" name="Content Placeholder 2"/>
          <p:cNvSpPr>
            <a:spLocks noGrp="1"/>
          </p:cNvSpPr>
          <p:nvPr>
            <p:ph idx="1"/>
          </p:nvPr>
        </p:nvSpPr>
        <p:spPr>
          <a:xfrm>
            <a:off x="1211172" y="1700010"/>
            <a:ext cx="10534360" cy="4466055"/>
          </a:xfrm>
        </p:spPr>
        <p:txBody>
          <a:bodyPr>
            <a:normAutofit/>
          </a:bodyPr>
          <a:lstStyle/>
          <a:p>
            <a:r>
              <a:rPr lang="pt-PT" sz="2000" b="1" dirty="0">
                <a:latin typeface="Arial" panose="020B0604020202020204" pitchFamily="34" charset="0"/>
                <a:cs typeface="Arial" panose="020B0604020202020204" pitchFamily="34" charset="0"/>
              </a:rPr>
              <a:t>Utilizacão e Principal aplicação prática</a:t>
            </a:r>
            <a:r>
              <a:rPr lang="pt-PT" sz="2000" dirty="0" smtClean="0">
                <a:latin typeface="Arial" panose="020B0604020202020204" pitchFamily="34" charset="0"/>
                <a:cs typeface="Arial" panose="020B0604020202020204" pitchFamily="34" charset="0"/>
              </a:rPr>
              <a:t>;</a:t>
            </a:r>
          </a:p>
          <a:p>
            <a:pPr marL="0" indent="0" algn="just" fontAlgn="base">
              <a:buNone/>
            </a:pPr>
            <a:r>
              <a:rPr lang="pt-PT" sz="2000" dirty="0">
                <a:latin typeface="Arial" panose="020B0604020202020204" pitchFamily="34" charset="0"/>
                <a:cs typeface="Arial" panose="020B0604020202020204" pitchFamily="34" charset="0"/>
              </a:rPr>
              <a:t>Um endereço Broadcast identifica todas as máquinas dentro de uma rede de comunicação. Como se pode ver pela imagem seguinte, um pacote enviado da máquina com o endereço 172.16.4.1 é recebido por todas as máquinas daquela </a:t>
            </a:r>
            <a:r>
              <a:rPr lang="pt-PT" sz="2000" dirty="0" smtClean="0">
                <a:latin typeface="Arial" panose="020B0604020202020204" pitchFamily="34" charset="0"/>
                <a:cs typeface="Arial" panose="020B0604020202020204" pitchFamily="34" charset="0"/>
              </a:rPr>
              <a:t>rede. De </a:t>
            </a:r>
            <a:r>
              <a:rPr lang="pt-PT" sz="2000" dirty="0">
                <a:latin typeface="Arial" panose="020B0604020202020204" pitchFamily="34" charset="0"/>
                <a:cs typeface="Arial" panose="020B0604020202020204" pitchFamily="34" charset="0"/>
              </a:rPr>
              <a:t>referir que os broadcasts só funcionam dentro do mesmo domínio de broadcast, ou seja, dentro de uma determinada rede. No caso de existir um router, onde ligamos cada uma das redes, são criados N domínios de broadcast (sendo que N corresponde ao número de redes ligadas).</a:t>
            </a:r>
          </a:p>
          <a:p>
            <a:pPr marL="0" indent="0">
              <a:buNone/>
            </a:pPr>
            <a:endParaRPr lang="pt-PT" sz="2000" dirty="0">
              <a:latin typeface="Arial" panose="020B0604020202020204" pitchFamily="34" charset="0"/>
              <a:cs typeface="Arial" panose="020B0604020202020204" pitchFamily="34" charset="0"/>
            </a:endParaRPr>
          </a:p>
        </p:txBody>
      </p:sp>
      <p:pic>
        <p:nvPicPr>
          <p:cNvPr id="3074" name="Picture 2" descr="https://pplware.sapo.pt/wp-content/uploads/2018/03/broadcast-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245428"/>
            <a:ext cx="3487506" cy="261257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287"/>
            <a:ext cx="1385084" cy="1683496"/>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2162" y="6307513"/>
            <a:ext cx="1621971" cy="550487"/>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43031" y="6307514"/>
            <a:ext cx="3419131" cy="550486"/>
          </a:xfrm>
          <a:prstGeom prst="rect">
            <a:avLst/>
          </a:prstGeom>
        </p:spPr>
      </p:pic>
    </p:spTree>
    <p:extLst>
      <p:ext uri="{BB962C8B-B14F-4D97-AF65-F5344CB8AC3E}">
        <p14:creationId xmlns:p14="http://schemas.microsoft.com/office/powerpoint/2010/main" val="36627795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pt-PT" dirty="0">
                <a:solidFill>
                  <a:srgbClr val="FF0000"/>
                </a:solidFill>
                <a:latin typeface="Arial" panose="020B0604020202020204" pitchFamily="34" charset="0"/>
                <a:cs typeface="Arial" panose="020B0604020202020204" pitchFamily="34" charset="0"/>
              </a:rPr>
              <a:t>Broadcast</a:t>
            </a:r>
            <a:endParaRPr lang="pt-PT" dirty="0"/>
          </a:p>
        </p:txBody>
      </p:sp>
      <p:sp>
        <p:nvSpPr>
          <p:cNvPr id="3" name="Content Placeholder 2"/>
          <p:cNvSpPr>
            <a:spLocks noGrp="1"/>
          </p:cNvSpPr>
          <p:nvPr>
            <p:ph idx="1"/>
          </p:nvPr>
        </p:nvSpPr>
        <p:spPr>
          <a:xfrm>
            <a:off x="1211172" y="1700010"/>
            <a:ext cx="10534360" cy="4466055"/>
          </a:xfrm>
        </p:spPr>
        <p:txBody>
          <a:bodyPr>
            <a:normAutofit/>
          </a:bodyPr>
          <a:lstStyle/>
          <a:p>
            <a:r>
              <a:rPr lang="pt-PT" sz="2000" b="1" dirty="0" smtClean="0">
                <a:latin typeface="Arial" panose="020B0604020202020204" pitchFamily="34" charset="0"/>
                <a:cs typeface="Arial" panose="020B0604020202020204" pitchFamily="34" charset="0"/>
              </a:rPr>
              <a:t>Vantagens </a:t>
            </a:r>
            <a:r>
              <a:rPr lang="pt-PT" sz="2000" b="1" dirty="0">
                <a:latin typeface="Arial" panose="020B0604020202020204" pitchFamily="34" charset="0"/>
                <a:cs typeface="Arial" panose="020B0604020202020204" pitchFamily="34" charset="0"/>
              </a:rPr>
              <a:t>e desvantagens</a:t>
            </a:r>
            <a:r>
              <a:rPr lang="pt-PT" sz="2000" dirty="0">
                <a:latin typeface="Arial" panose="020B0604020202020204" pitchFamily="34" charset="0"/>
                <a:cs typeface="Arial" panose="020B0604020202020204" pitchFamily="34" charset="0"/>
              </a:rPr>
              <a:t>;</a:t>
            </a:r>
          </a:p>
          <a:p>
            <a:pPr marL="0" indent="0">
              <a:buNone/>
            </a:pPr>
            <a:r>
              <a:rPr lang="pt-PT" sz="2000" dirty="0" smtClean="0">
                <a:latin typeface="Arial" panose="020B0604020202020204" pitchFamily="34" charset="0"/>
                <a:cs typeface="Arial" panose="020B0604020202020204" pitchFamily="34" charset="0"/>
              </a:rPr>
              <a:t>O broadcast permite comunicar com mais do que 1 pessoa ao mesmo tempo como por exemplo uma rede social onde se pode fazer chamadas e trocar mensagens com muitas pessoas ao mesmo tempo</a:t>
            </a:r>
            <a:endParaRPr lang="pt-PT" sz="2000" dirty="0">
              <a:latin typeface="Arial" panose="020B0604020202020204" pitchFamily="34" charset="0"/>
              <a:cs typeface="Arial" panose="020B0604020202020204" pitchFamily="34"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87"/>
            <a:ext cx="1385084" cy="1683496"/>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62162" y="6307513"/>
            <a:ext cx="1621971" cy="550487"/>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43031" y="6307514"/>
            <a:ext cx="3419131" cy="550486"/>
          </a:xfrm>
          <a:prstGeom prst="rect">
            <a:avLst/>
          </a:prstGeom>
        </p:spPr>
      </p:pic>
    </p:spTree>
    <p:extLst>
      <p:ext uri="{BB962C8B-B14F-4D97-AF65-F5344CB8AC3E}">
        <p14:creationId xmlns:p14="http://schemas.microsoft.com/office/powerpoint/2010/main" val="9468531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cording #15">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592925" y="2177143"/>
            <a:ext cx="6753225" cy="3778250"/>
          </a:xfrm>
        </p:spPr>
      </p:pic>
    </p:spTree>
    <p:extLst>
      <p:ext uri="{BB962C8B-B14F-4D97-AF65-F5344CB8AC3E}">
        <p14:creationId xmlns:p14="http://schemas.microsoft.com/office/powerpoint/2010/main" val="1861643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183</TotalTime>
  <Words>317</Words>
  <Application>Microsoft Office PowerPoint</Application>
  <PresentationFormat>Widescreen</PresentationFormat>
  <Paragraphs>36</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Wingdings 3</vt:lpstr>
      <vt:lpstr>Wisp</vt:lpstr>
      <vt:lpstr>Tipos de transmissão</vt:lpstr>
      <vt:lpstr>Topicos do Trabalho</vt:lpstr>
      <vt:lpstr>Unicast </vt:lpstr>
      <vt:lpstr>Unicast </vt:lpstr>
      <vt:lpstr>Multicast </vt:lpstr>
      <vt:lpstr>Multicast</vt:lpstr>
      <vt:lpstr>Broadcast</vt:lpstr>
      <vt:lpstr>Broadcast</vt:lpstr>
      <vt:lpstr>PowerPoint Presentation</vt:lpstr>
    </vt:vector>
  </TitlesOfParts>
  <Company>Toshiba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Tipos de transmissão</dc:title>
  <dc:creator>cristiano</dc:creator>
  <cp:lastModifiedBy>cristiano</cp:lastModifiedBy>
  <cp:revision>9</cp:revision>
  <dcterms:created xsi:type="dcterms:W3CDTF">2021-03-11T11:07:33Z</dcterms:created>
  <dcterms:modified xsi:type="dcterms:W3CDTF">2021-03-12T13:58:39Z</dcterms:modified>
</cp:coreProperties>
</file>

<file path=docProps/thumbnail.jpeg>
</file>